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0"/>
          </a:xfrm>
          <a:prstGeom prst="rect">
            <a:avLst/>
          </a:prstGeom>
          <a:solidFill>
            <a:srgbClr val="F8FBFE"/>
          </a:solidFill>
          <a:ln w="12700">
            <a:solidFill>
              <a:srgbClr val="F8FBFE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640080" y="292608"/>
            <a:ext cx="10908792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002050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現場のニーズさえ分かれば</a:t>
            </a:r>
            <a:pPr algn="ctr" indent="0" marL="0">
              <a:buNone/>
            </a:pPr>
            <a:r>
              <a:rPr lang="en-US" sz="2800" b="1" dirty="0">
                <a:solidFill>
                  <a:srgbClr val="3A9FC0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 ／ </a:t>
            </a:r>
            <a:pPr algn="ctr" indent="0" marL="0">
              <a:buNone/>
            </a:pPr>
            <a:r>
              <a:rPr lang="en-US" sz="2800" b="1" dirty="0">
                <a:solidFill>
                  <a:srgbClr val="002050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あとはAIで、すぐに形にできる。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1097280" y="960120"/>
            <a:ext cx="9994392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dirty="0">
                <a:solidFill>
                  <a:srgbClr val="5A6F8C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つくる速さは、かつてなく上がった。
</a:t>
            </a:r>
            <a:pPr algn="ctr" indent="0" marL="0">
              <a:buNone/>
            </a:pPr>
            <a:r>
              <a:rPr lang="en-US" sz="1500" dirty="0">
                <a:solidFill>
                  <a:srgbClr val="5A6F8C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いま本当に足りないのは、</a:t>
            </a:r>
            <a:pPr algn="ctr" indent="0" marL="0">
              <a:buNone/>
            </a:pPr>
            <a:r>
              <a:rPr lang="en-US" sz="1500" b="1" dirty="0">
                <a:solidFill>
                  <a:srgbClr val="002050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現場の声を正しく聞き取る力</a:t>
            </a:r>
            <a:pPr algn="ctr" indent="0" marL="0">
              <a:buNone/>
            </a:pPr>
            <a:r>
              <a:rPr lang="en-US" sz="1500" dirty="0">
                <a:solidFill>
                  <a:srgbClr val="5A6F8C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だ。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685800" y="1737360"/>
            <a:ext cx="4892040" cy="3520440"/>
          </a:xfrm>
          <a:prstGeom prst="roundRect">
            <a:avLst>
              <a:gd name="adj" fmla="val 1558"/>
            </a:avLst>
          </a:prstGeom>
          <a:solidFill>
            <a:srgbClr val="F3F7FB"/>
          </a:solidFill>
          <a:ln w="12700">
            <a:solidFill>
              <a:srgbClr val="D5E0EF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85800" y="1737360"/>
            <a:ext cx="4892040" cy="475488"/>
          </a:xfrm>
          <a:prstGeom prst="rect">
            <a:avLst/>
          </a:prstGeom>
          <a:solidFill>
            <a:srgbClr val="5EB8D4"/>
          </a:solidFill>
          <a:ln w="12700">
            <a:solidFill>
              <a:srgbClr val="5EB8D4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85800" y="1737360"/>
            <a:ext cx="48920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まず、現場を知る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941832" y="2414016"/>
            <a:ext cx="4379976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本当に解くべき課題は、現場の会話の中にある。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978408" y="3035808"/>
            <a:ext cx="4306824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●  困りごと・例外・暗黙のルールを聞き取る</a:t>
            </a:r>
            <a:endParaRPr lang="en-US" sz="1300" dirty="0"/>
          </a:p>
          <a:p>
            <a:pPr algn="l" indent="0" marL="0">
              <a:buNone/>
            </a:pPr>
            <a:r>
              <a:rPr lang="en-US" sz="1300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●  「きれいな案」より「使える判断」を優先する</a:t>
            </a:r>
            <a:endParaRPr lang="en-US" sz="1300" dirty="0"/>
          </a:p>
          <a:p>
            <a:pPr algn="l" indent="0" marL="0">
              <a:buNone/>
            </a:pPr>
            <a:r>
              <a:rPr lang="en-US" sz="1300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●  誰が・いつ・どう使うかを一緒に決める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611112" y="1737360"/>
            <a:ext cx="4892040" cy="3520440"/>
          </a:xfrm>
          <a:prstGeom prst="roundRect">
            <a:avLst>
              <a:gd name="adj" fmla="val 1558"/>
            </a:avLst>
          </a:prstGeom>
          <a:solidFill>
            <a:srgbClr val="F3F7FB"/>
          </a:solidFill>
          <a:ln w="12700">
            <a:solidFill>
              <a:srgbClr val="D5E0EF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611112" y="1737360"/>
            <a:ext cx="4892040" cy="475488"/>
          </a:xfrm>
          <a:prstGeom prst="rect">
            <a:avLst/>
          </a:prstGeom>
          <a:solidFill>
            <a:srgbClr val="1A3A72"/>
          </a:solidFill>
          <a:ln w="12700">
            <a:solidFill>
              <a:srgbClr val="1A3A7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611112" y="1737360"/>
            <a:ext cx="489204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だから、AIで速く形にする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6867144" y="2414016"/>
            <a:ext cx="4379976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400" b="1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理解できた瞬間から、試作と修正を一気に進められる。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6903720" y="3035808"/>
            <a:ext cx="4306824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●  画面・帳票・手順書のたたき台をすぐ出す</a:t>
            </a:r>
            <a:endParaRPr lang="en-US" sz="1300" dirty="0"/>
          </a:p>
          <a:p>
            <a:pPr algn="l" indent="0" marL="0">
              <a:buNone/>
            </a:pPr>
            <a:r>
              <a:rPr lang="en-US" sz="1300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●  試作品を見せて、現場と一緒に直す</a:t>
            </a:r>
            <a:endParaRPr lang="en-US" sz="1300" dirty="0"/>
          </a:p>
          <a:p>
            <a:pPr algn="l" indent="0" marL="0">
              <a:buNone/>
            </a:pPr>
            <a:r>
              <a:rPr lang="en-US" sz="1300" dirty="0">
                <a:solidFill>
                  <a:srgbClr val="2A3F6B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●  「作る待ち時間」を短くし、対話の回数を増やす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5766664" y="3168396"/>
            <a:ext cx="658368" cy="658368"/>
          </a:xfrm>
          <a:prstGeom prst="ellipse">
            <a:avLst/>
          </a:prstGeom>
          <a:solidFill>
            <a:srgbClr val="2DB87A"/>
          </a:solidFill>
          <a:ln w="12700">
            <a:solidFill>
              <a:srgbClr val="2DB87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766664" y="3168396"/>
            <a:ext cx="658368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+</a:t>
            </a:r>
            <a:endParaRPr lang="en-US" sz="3200" dirty="0"/>
          </a:p>
        </p:txBody>
      </p:sp>
      <p:sp>
        <p:nvSpPr>
          <p:cNvPr id="17" name="Text 15"/>
          <p:cNvSpPr/>
          <p:nvPr/>
        </p:nvSpPr>
        <p:spPr>
          <a:xfrm>
            <a:off x="731520" y="5394960"/>
            <a:ext cx="10725912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5A6F8C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次のスライドでは、この </a:t>
            </a:r>
            <a:pPr algn="ctr" indent="0" marL="0">
              <a:buNone/>
            </a:pPr>
            <a:r>
              <a:rPr lang="en-US" sz="1300" b="1" dirty="0">
                <a:solidFill>
                  <a:srgbClr val="1A3A72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「速さ」</a:t>
            </a:r>
            <a:pPr algn="ctr" indent="0" marL="0">
              <a:buNone/>
            </a:pPr>
            <a:r>
              <a:rPr lang="en-US" sz="1300" dirty="0">
                <a:solidFill>
                  <a:srgbClr val="5A6F8C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 と </a:t>
            </a:r>
            <a:pPr algn="ctr" indent="0" marL="0">
              <a:buNone/>
            </a:pPr>
            <a:r>
              <a:rPr lang="en-US" sz="1300" b="1" dirty="0">
                <a:solidFill>
                  <a:srgbClr val="1A3A72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「仕上げ」</a:t>
            </a:r>
            <a:pPr algn="ctr" indent="0" marL="0">
              <a:buNone/>
            </a:pPr>
            <a:r>
              <a:rPr lang="en-US" sz="1300" dirty="0">
                <a:solidFill>
                  <a:srgbClr val="5A6F8C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 を、役割ごとに分けて示します。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0" y="5897880"/>
            <a:ext cx="12191695" cy="960120"/>
          </a:xfrm>
          <a:prstGeom prst="rect">
            <a:avLst/>
          </a:prstGeom>
          <a:solidFill>
            <a:srgbClr val="0D2B5C"/>
          </a:solidFill>
          <a:ln w="12700">
            <a:solidFill>
              <a:srgbClr val="0D2B5C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48640" y="5897880"/>
            <a:ext cx="11091672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AIで</a:t>
            </a:r>
            <a:pPr algn="ctr" indent="0" marL="0">
              <a:buNone/>
            </a:pPr>
            <a:r>
              <a:rPr lang="en-US" sz="1800" b="1" dirty="0">
                <a:solidFill>
                  <a:srgbClr val="4EC4D4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「作る速さ」</a:t>
            </a:r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を上げる前に、対話で</a:t>
            </a:r>
            <a:pPr algn="ctr" indent="0" marL="0">
              <a:buNone/>
            </a:pPr>
            <a:r>
              <a:rPr lang="en-US" sz="1800" b="1" dirty="0">
                <a:solidFill>
                  <a:srgbClr val="4EC4D4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「何をつくるか」</a:t>
            </a:r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Yu Gothic" pitchFamily="34" charset="0"/>
                <a:ea typeface="Yu Gothic" pitchFamily="34" charset="-122"/>
                <a:cs typeface="Yu Gothic" pitchFamily="34" charset="-120"/>
              </a:rPr>
              <a:t>を決める。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現場のニーズさえ分かれば、あとはAIで、すぐに形にできる。</dc:title>
  <dc:subject>PptxGenJS Presentation</dc:subject>
  <dc:creator>AstroPro</dc:creator>
  <cp:lastModifiedBy>AstroPro</cp:lastModifiedBy>
  <cp:revision>1</cp:revision>
  <dcterms:created xsi:type="dcterms:W3CDTF">2026-08-20T15:35:15Z</dcterms:created>
  <dcterms:modified xsi:type="dcterms:W3CDTF">2026-08-20T15:35:15Z</dcterms:modified>
</cp:coreProperties>
</file>