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</p:sldIdLst>
  <p:sldSz cx="18288000" cy="10287000"/>
  <p:notesSz cx="6858000" cy="9144000"/>
  <p:embeddedFontLst>
    <p:embeddedFont>
      <p:font typeface="ZEN角ゴシックNEW Bold" charset="1" panose="0000000000000000000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fonts/font7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png" Type="http://schemas.openxmlformats.org/officeDocument/2006/relationships/image"/><Relationship Id="rId13" Target="../media/image12.png" Type="http://schemas.openxmlformats.org/officeDocument/2006/relationships/image"/><Relationship Id="rId14" Target="../media/image13.png" Type="http://schemas.openxmlformats.org/officeDocument/2006/relationships/image"/><Relationship Id="rId15" Target="../media/image14.png" Type="http://schemas.openxmlformats.org/officeDocument/2006/relationships/image"/><Relationship Id="rId16" Target="../media/image15.png" Type="http://schemas.openxmlformats.org/officeDocument/2006/relationships/image"/><Relationship Id="rId17" Target="../media/image16.png" Type="http://schemas.openxmlformats.org/officeDocument/2006/relationships/image"/><Relationship Id="rId18" Target="../media/image17.png" Type="http://schemas.openxmlformats.org/officeDocument/2006/relationships/image"/><Relationship Id="rId19" Target="../media/image18.png" Type="http://schemas.openxmlformats.org/officeDocument/2006/relationships/image"/><Relationship Id="rId2" Target="../media/image1.png" Type="http://schemas.openxmlformats.org/officeDocument/2006/relationships/image"/><Relationship Id="rId20" Target="../media/image19.png" Type="http://schemas.openxmlformats.org/officeDocument/2006/relationships/image"/><Relationship Id="rId21" Target="../media/image20.png" Type="http://schemas.openxmlformats.org/officeDocument/2006/relationships/image"/><Relationship Id="rId22" Target="../media/image21.png" Type="http://schemas.openxmlformats.org/officeDocument/2006/relationships/image"/><Relationship Id="rId23" Target="../media/image22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0"/>
            <a:ext cx="18288000" cy="8572500"/>
          </a:xfrm>
          <a:custGeom>
            <a:avLst/>
            <a:gdLst/>
            <a:ahLst/>
            <a:cxnLst/>
            <a:rect r="r" b="b" t="t" l="l"/>
            <a:pathLst>
              <a:path h="8572500" w="18288000">
                <a:moveTo>
                  <a:pt x="0" y="0"/>
                </a:moveTo>
                <a:lnTo>
                  <a:pt x="18288000" y="0"/>
                </a:lnTo>
                <a:lnTo>
                  <a:pt x="18288000" y="8572500"/>
                </a:lnTo>
                <a:lnTo>
                  <a:pt x="0" y="85725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6638925"/>
            <a:ext cx="3486150" cy="1933575"/>
          </a:xfrm>
          <a:custGeom>
            <a:avLst/>
            <a:gdLst/>
            <a:ahLst/>
            <a:cxnLst/>
            <a:rect r="r" b="b" t="t" l="l"/>
            <a:pathLst>
              <a:path h="1933575" w="3486150">
                <a:moveTo>
                  <a:pt x="0" y="0"/>
                </a:moveTo>
                <a:lnTo>
                  <a:pt x="3486150" y="0"/>
                </a:lnTo>
                <a:lnTo>
                  <a:pt x="3486150" y="1933575"/>
                </a:lnTo>
                <a:lnTo>
                  <a:pt x="0" y="19335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449550" y="7067550"/>
            <a:ext cx="2838450" cy="1504950"/>
          </a:xfrm>
          <a:custGeom>
            <a:avLst/>
            <a:gdLst/>
            <a:ahLst/>
            <a:cxnLst/>
            <a:rect r="r" b="b" t="t" l="l"/>
            <a:pathLst>
              <a:path h="1504950" w="2838450">
                <a:moveTo>
                  <a:pt x="0" y="0"/>
                </a:moveTo>
                <a:lnTo>
                  <a:pt x="2838450" y="0"/>
                </a:lnTo>
                <a:lnTo>
                  <a:pt x="2838450" y="1504950"/>
                </a:lnTo>
                <a:lnTo>
                  <a:pt x="0" y="150495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0" y="8353425"/>
            <a:ext cx="18288000" cy="1933575"/>
          </a:xfrm>
          <a:custGeom>
            <a:avLst/>
            <a:gdLst/>
            <a:ahLst/>
            <a:cxnLst/>
            <a:rect r="r" b="b" t="t" l="l"/>
            <a:pathLst>
              <a:path h="1933575" w="18288000">
                <a:moveTo>
                  <a:pt x="0" y="0"/>
                </a:moveTo>
                <a:lnTo>
                  <a:pt x="18288000" y="0"/>
                </a:lnTo>
                <a:lnTo>
                  <a:pt x="18288000" y="1933575"/>
                </a:lnTo>
                <a:lnTo>
                  <a:pt x="0" y="193357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12064" y="1085850"/>
            <a:ext cx="6327648" cy="2971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66"/>
              </a:lnSpc>
            </a:pPr>
            <a:r>
              <a:rPr lang="en-US" sz="6555" spc="-327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業種が違っても、</a:t>
            </a:r>
          </a:p>
          <a:p>
            <a:pPr algn="l">
              <a:lnSpc>
                <a:spcPts val="7866"/>
              </a:lnSpc>
            </a:pPr>
            <a:r>
              <a:rPr lang="en-US" sz="6555" spc="-327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仕事は同じ観点で</a:t>
            </a:r>
          </a:p>
          <a:p>
            <a:pPr algn="l">
              <a:lnSpc>
                <a:spcPts val="7866"/>
              </a:lnSpc>
            </a:pPr>
            <a:r>
              <a:rPr lang="en-US" sz="6555" spc="-327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整理できます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428625" y="4495800"/>
            <a:ext cx="1752600" cy="219075"/>
          </a:xfrm>
          <a:custGeom>
            <a:avLst/>
            <a:gdLst/>
            <a:ahLst/>
            <a:cxnLst/>
            <a:rect r="r" b="b" t="t" l="l"/>
            <a:pathLst>
              <a:path h="219075" w="1752600">
                <a:moveTo>
                  <a:pt x="0" y="0"/>
                </a:moveTo>
                <a:lnTo>
                  <a:pt x="1752600" y="0"/>
                </a:lnTo>
                <a:lnTo>
                  <a:pt x="1752600" y="219075"/>
                </a:lnTo>
                <a:lnTo>
                  <a:pt x="0" y="2190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512064" y="4924905"/>
            <a:ext cx="5230368" cy="1100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62"/>
              </a:lnSpc>
            </a:pPr>
            <a:r>
              <a:rPr lang="en-US" sz="3187" spc="-159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7つの観点で、業務の全体像と</a:t>
            </a:r>
          </a:p>
          <a:p>
            <a:pPr algn="l">
              <a:lnSpc>
                <a:spcPts val="4462"/>
              </a:lnSpc>
            </a:pPr>
            <a:r>
              <a:rPr lang="en-US" sz="3187" spc="-159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改善テーマを見える化する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0229850" y="3000375"/>
            <a:ext cx="3486150" cy="3429000"/>
          </a:xfrm>
          <a:custGeom>
            <a:avLst/>
            <a:gdLst/>
            <a:ahLst/>
            <a:cxnLst/>
            <a:rect r="r" b="b" t="t" l="l"/>
            <a:pathLst>
              <a:path h="3429000" w="3486150">
                <a:moveTo>
                  <a:pt x="0" y="0"/>
                </a:moveTo>
                <a:lnTo>
                  <a:pt x="3486150" y="0"/>
                </a:lnTo>
                <a:lnTo>
                  <a:pt x="3486150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1064240" y="3878390"/>
            <a:ext cx="1901952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44"/>
              </a:lnSpc>
            </a:pPr>
            <a:r>
              <a:rPr lang="en-US" b="true" sz="2620" spc="-131">
                <a:solidFill>
                  <a:srgbClr val="FFFFFF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ひとつの業務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0877550" y="4286250"/>
            <a:ext cx="2190750" cy="219075"/>
          </a:xfrm>
          <a:custGeom>
            <a:avLst/>
            <a:gdLst/>
            <a:ahLst/>
            <a:cxnLst/>
            <a:rect r="r" b="b" t="t" l="l"/>
            <a:pathLst>
              <a:path h="219075" w="2190750">
                <a:moveTo>
                  <a:pt x="0" y="0"/>
                </a:moveTo>
                <a:lnTo>
                  <a:pt x="2190750" y="0"/>
                </a:lnTo>
                <a:lnTo>
                  <a:pt x="2190750" y="219075"/>
                </a:lnTo>
                <a:lnTo>
                  <a:pt x="0" y="21907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1064240" y="4633338"/>
            <a:ext cx="1901952" cy="11262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23"/>
              </a:lnSpc>
            </a:pPr>
            <a:r>
              <a:rPr lang="en-US" b="true" sz="2159" spc="-107">
                <a:solidFill>
                  <a:srgbClr val="FFFFFF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例:予約を受けて</a:t>
            </a:r>
          </a:p>
          <a:p>
            <a:pPr algn="ctr">
              <a:lnSpc>
                <a:spcPts val="3023"/>
              </a:lnSpc>
            </a:pPr>
            <a:r>
              <a:rPr lang="en-US" b="true" sz="2159" spc="-107">
                <a:solidFill>
                  <a:srgbClr val="FFFFFF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提供し・売上を</a:t>
            </a:r>
          </a:p>
          <a:p>
            <a:pPr algn="ctr">
              <a:lnSpc>
                <a:spcPts val="3023"/>
              </a:lnSpc>
            </a:pPr>
            <a:r>
              <a:rPr lang="en-US" b="true" sz="2159" spc="-107">
                <a:solidFill>
                  <a:srgbClr val="FFFFFF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確定する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0">
            <a:off x="10229850" y="428625"/>
            <a:ext cx="3486150" cy="1714500"/>
          </a:xfrm>
          <a:custGeom>
            <a:avLst/>
            <a:gdLst/>
            <a:ahLst/>
            <a:cxnLst/>
            <a:rect r="r" b="b" t="t" l="l"/>
            <a:pathLst>
              <a:path h="1714500" w="3486150">
                <a:moveTo>
                  <a:pt x="0" y="0"/>
                </a:moveTo>
                <a:lnTo>
                  <a:pt x="3486150" y="0"/>
                </a:lnTo>
                <a:lnTo>
                  <a:pt x="3486150" y="1714500"/>
                </a:lnTo>
                <a:lnTo>
                  <a:pt x="0" y="17145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0917936" y="712280"/>
            <a:ext cx="1572768" cy="44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70"/>
              </a:lnSpc>
            </a:pPr>
            <a:r>
              <a:rPr lang="en-US" b="true" sz="2975" spc="-148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1　　対象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10668000" y="1285875"/>
            <a:ext cx="876300" cy="647700"/>
          </a:xfrm>
          <a:custGeom>
            <a:avLst/>
            <a:gdLst/>
            <a:ahLst/>
            <a:cxnLst/>
            <a:rect r="r" b="b" t="t" l="l"/>
            <a:pathLst>
              <a:path h="647700" w="876300">
                <a:moveTo>
                  <a:pt x="0" y="0"/>
                </a:moveTo>
                <a:lnTo>
                  <a:pt x="876300" y="0"/>
                </a:lnTo>
                <a:lnTo>
                  <a:pt x="876300" y="647700"/>
                </a:lnTo>
                <a:lnTo>
                  <a:pt x="0" y="6477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1466576" y="1421024"/>
            <a:ext cx="1847088" cy="2566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30"/>
              </a:lnSpc>
            </a:pPr>
            <a:r>
              <a:rPr lang="en-US" sz="1521" spc="-76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顧客・商品・人・變備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7400925" y="1924050"/>
            <a:ext cx="3057525" cy="1933575"/>
          </a:xfrm>
          <a:custGeom>
            <a:avLst/>
            <a:gdLst/>
            <a:ahLst/>
            <a:cxnLst/>
            <a:rect r="r" b="b" t="t" l="l"/>
            <a:pathLst>
              <a:path h="1933575" w="3057525">
                <a:moveTo>
                  <a:pt x="0" y="0"/>
                </a:moveTo>
                <a:lnTo>
                  <a:pt x="3057525" y="0"/>
                </a:lnTo>
                <a:lnTo>
                  <a:pt x="3057525" y="1933575"/>
                </a:lnTo>
                <a:lnTo>
                  <a:pt x="0" y="193357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7900416" y="2332863"/>
            <a:ext cx="1993392" cy="457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55"/>
              </a:lnSpc>
            </a:pPr>
            <a:r>
              <a:rPr lang="en-US" b="true" sz="3045" spc="-152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7　履歴要件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7620000" y="2781300"/>
            <a:ext cx="657225" cy="866775"/>
          </a:xfrm>
          <a:custGeom>
            <a:avLst/>
            <a:gdLst/>
            <a:ahLst/>
            <a:cxnLst/>
            <a:rect r="r" b="b" t="t" l="l"/>
            <a:pathLst>
              <a:path h="866775" w="657225">
                <a:moveTo>
                  <a:pt x="0" y="0"/>
                </a:moveTo>
                <a:lnTo>
                  <a:pt x="657225" y="0"/>
                </a:lnTo>
                <a:lnTo>
                  <a:pt x="657225" y="866775"/>
                </a:lnTo>
                <a:lnTo>
                  <a:pt x="0" y="86677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8412480" y="3010747"/>
            <a:ext cx="1847088" cy="523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30"/>
              </a:lnSpc>
            </a:pPr>
            <a:r>
              <a:rPr lang="en-US" sz="1521" spc="-76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変更観歴・取消理由・</a:t>
            </a:r>
          </a:p>
          <a:p>
            <a:pPr algn="l">
              <a:lnSpc>
                <a:spcPts val="2130"/>
              </a:lnSpc>
            </a:pPr>
            <a:r>
              <a:rPr lang="en-US" sz="1521" spc="-76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講整理由</a:t>
            </a:r>
          </a:p>
        </p:txBody>
      </p:sp>
      <p:sp>
        <p:nvSpPr>
          <p:cNvPr name="Freeform 22" id="22"/>
          <p:cNvSpPr/>
          <p:nvPr/>
        </p:nvSpPr>
        <p:spPr>
          <a:xfrm flipH="false" flipV="false" rot="0">
            <a:off x="6743700" y="4286250"/>
            <a:ext cx="3276600" cy="1933575"/>
          </a:xfrm>
          <a:custGeom>
            <a:avLst/>
            <a:gdLst/>
            <a:ahLst/>
            <a:cxnLst/>
            <a:rect r="r" b="b" t="t" l="l"/>
            <a:pathLst>
              <a:path h="1933575" w="3276600">
                <a:moveTo>
                  <a:pt x="0" y="0"/>
                </a:moveTo>
                <a:lnTo>
                  <a:pt x="3276600" y="0"/>
                </a:lnTo>
                <a:lnTo>
                  <a:pt x="3276600" y="1933575"/>
                </a:lnTo>
                <a:lnTo>
                  <a:pt x="0" y="193357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7296912" y="4790884"/>
            <a:ext cx="1901952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06"/>
              </a:lnSpc>
            </a:pPr>
            <a:r>
              <a:rPr lang="en-US" b="true" sz="2088" spc="-104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6　責任者・権限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6962775" y="5143500"/>
            <a:ext cx="876300" cy="857250"/>
          </a:xfrm>
          <a:custGeom>
            <a:avLst/>
            <a:gdLst/>
            <a:ahLst/>
            <a:cxnLst/>
            <a:rect r="r" b="b" t="t" l="l"/>
            <a:pathLst>
              <a:path h="857250" w="876300">
                <a:moveTo>
                  <a:pt x="0" y="0"/>
                </a:moveTo>
                <a:lnTo>
                  <a:pt x="876300" y="0"/>
                </a:lnTo>
                <a:lnTo>
                  <a:pt x="876300" y="857250"/>
                </a:lnTo>
                <a:lnTo>
                  <a:pt x="0" y="857250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7808976" y="5424555"/>
            <a:ext cx="1389888" cy="4784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81"/>
              </a:lnSpc>
            </a:pPr>
            <a:r>
              <a:rPr lang="en-US" sz="1415" spc="-70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誰が登録・承認・</a:t>
            </a:r>
          </a:p>
          <a:p>
            <a:pPr algn="l">
              <a:lnSpc>
                <a:spcPts val="1981"/>
              </a:lnSpc>
            </a:pPr>
            <a:r>
              <a:rPr lang="en-US" sz="1415" spc="-70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変更できるか</a:t>
            </a:r>
          </a:p>
        </p:txBody>
      </p:sp>
      <p:sp>
        <p:nvSpPr>
          <p:cNvPr name="Freeform 26" id="26"/>
          <p:cNvSpPr/>
          <p:nvPr/>
        </p:nvSpPr>
        <p:spPr>
          <a:xfrm flipH="false" flipV="false" rot="0">
            <a:off x="8048625" y="6429375"/>
            <a:ext cx="3276600" cy="1933575"/>
          </a:xfrm>
          <a:custGeom>
            <a:avLst/>
            <a:gdLst/>
            <a:ahLst/>
            <a:cxnLst/>
            <a:rect r="r" b="b" t="t" l="l"/>
            <a:pathLst>
              <a:path h="1933575" w="3276600">
                <a:moveTo>
                  <a:pt x="0" y="0"/>
                </a:moveTo>
                <a:lnTo>
                  <a:pt x="3276600" y="0"/>
                </a:lnTo>
                <a:lnTo>
                  <a:pt x="3276600" y="1933575"/>
                </a:lnTo>
                <a:lnTo>
                  <a:pt x="0" y="1933575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0">
            <a:off x="8595360" y="6787134"/>
            <a:ext cx="1755648" cy="457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55"/>
              </a:lnSpc>
            </a:pPr>
            <a:r>
              <a:rPr lang="en-US" b="true" sz="3045" spc="-152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5　成果物</a:t>
            </a:r>
          </a:p>
        </p:txBody>
      </p:sp>
      <p:sp>
        <p:nvSpPr>
          <p:cNvPr name="Freeform 28" id="28"/>
          <p:cNvSpPr/>
          <p:nvPr/>
        </p:nvSpPr>
        <p:spPr>
          <a:xfrm flipH="false" flipV="false" rot="0">
            <a:off x="8267700" y="7286625"/>
            <a:ext cx="666750" cy="647700"/>
          </a:xfrm>
          <a:custGeom>
            <a:avLst/>
            <a:gdLst/>
            <a:ahLst/>
            <a:cxnLst/>
            <a:rect r="r" b="b" t="t" l="l"/>
            <a:pathLst>
              <a:path h="647700" w="666750">
                <a:moveTo>
                  <a:pt x="0" y="0"/>
                </a:moveTo>
                <a:lnTo>
                  <a:pt x="666750" y="0"/>
                </a:lnTo>
                <a:lnTo>
                  <a:pt x="666750" y="647700"/>
                </a:lnTo>
                <a:lnTo>
                  <a:pt x="0" y="64770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9107424" y="7450644"/>
            <a:ext cx="1847088" cy="4697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31"/>
              </a:lnSpc>
            </a:pPr>
            <a:r>
              <a:rPr lang="en-US" sz="1379" spc="-68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予約票・伝票・請求書・</a:t>
            </a:r>
          </a:p>
          <a:p>
            <a:pPr algn="l">
              <a:lnSpc>
                <a:spcPts val="1931"/>
              </a:lnSpc>
            </a:pPr>
            <a:r>
              <a:rPr lang="en-US" sz="1379" spc="-68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作業記録</a:t>
            </a:r>
          </a:p>
        </p:txBody>
      </p:sp>
      <p:sp>
        <p:nvSpPr>
          <p:cNvPr name="Freeform 30" id="30"/>
          <p:cNvSpPr/>
          <p:nvPr/>
        </p:nvSpPr>
        <p:spPr>
          <a:xfrm flipH="false" flipV="false" rot="0">
            <a:off x="13496925" y="1924050"/>
            <a:ext cx="3486150" cy="1933575"/>
          </a:xfrm>
          <a:custGeom>
            <a:avLst/>
            <a:gdLst/>
            <a:ahLst/>
            <a:cxnLst/>
            <a:rect r="r" b="b" t="t" l="l"/>
            <a:pathLst>
              <a:path h="1933575" w="3486150">
                <a:moveTo>
                  <a:pt x="0" y="0"/>
                </a:moveTo>
                <a:lnTo>
                  <a:pt x="3486150" y="0"/>
                </a:lnTo>
                <a:lnTo>
                  <a:pt x="3486150" y="1933575"/>
                </a:lnTo>
                <a:lnTo>
                  <a:pt x="0" y="1933575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0" r="0" b="0"/>
            </a:stretch>
          </a:blipFill>
        </p:spPr>
      </p:sp>
      <p:sp>
        <p:nvSpPr>
          <p:cNvPr name="TextBox 31" id="31"/>
          <p:cNvSpPr txBox="true"/>
          <p:nvPr/>
        </p:nvSpPr>
        <p:spPr>
          <a:xfrm rot="0">
            <a:off x="14246352" y="2342388"/>
            <a:ext cx="1901952" cy="438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85"/>
              </a:lnSpc>
            </a:pPr>
            <a:r>
              <a:rPr lang="en-US" b="true" sz="2904" spc="-145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2　きっかけ</a:t>
            </a:r>
          </a:p>
        </p:txBody>
      </p:sp>
      <p:sp>
        <p:nvSpPr>
          <p:cNvPr name="Freeform 32" id="32"/>
          <p:cNvSpPr/>
          <p:nvPr/>
        </p:nvSpPr>
        <p:spPr>
          <a:xfrm flipH="false" flipV="false" rot="0">
            <a:off x="13925550" y="2781300"/>
            <a:ext cx="666750" cy="866775"/>
          </a:xfrm>
          <a:custGeom>
            <a:avLst/>
            <a:gdLst/>
            <a:ahLst/>
            <a:cxnLst/>
            <a:rect r="r" b="b" t="t" l="l"/>
            <a:pathLst>
              <a:path h="866775" w="666750">
                <a:moveTo>
                  <a:pt x="0" y="0"/>
                </a:moveTo>
                <a:lnTo>
                  <a:pt x="666750" y="0"/>
                </a:lnTo>
                <a:lnTo>
                  <a:pt x="666750" y="866775"/>
                </a:lnTo>
                <a:lnTo>
                  <a:pt x="0" y="866775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 l="0" t="0" r="0" b="0"/>
            </a:stretch>
          </a:blipFill>
        </p:spPr>
      </p:sp>
      <p:sp>
        <p:nvSpPr>
          <p:cNvPr name="TextBox 33" id="33"/>
          <p:cNvSpPr txBox="true"/>
          <p:nvPr/>
        </p:nvSpPr>
        <p:spPr>
          <a:xfrm rot="0">
            <a:off x="14758416" y="3002122"/>
            <a:ext cx="1847088" cy="5405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229"/>
              </a:lnSpc>
            </a:pPr>
            <a:r>
              <a:rPr lang="en-US" sz="1592" spc="-79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予約・受注・問合・</a:t>
            </a:r>
          </a:p>
          <a:p>
            <a:pPr algn="l">
              <a:lnSpc>
                <a:spcPts val="2229"/>
              </a:lnSpc>
            </a:pPr>
            <a:r>
              <a:rPr lang="en-US" sz="1592" spc="-79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定期処理</a:t>
            </a:r>
          </a:p>
        </p:txBody>
      </p:sp>
      <p:sp>
        <p:nvSpPr>
          <p:cNvPr name="Freeform 34" id="34"/>
          <p:cNvSpPr/>
          <p:nvPr/>
        </p:nvSpPr>
        <p:spPr>
          <a:xfrm flipH="false" flipV="false" rot="0">
            <a:off x="13925550" y="4286250"/>
            <a:ext cx="3495675" cy="1933575"/>
          </a:xfrm>
          <a:custGeom>
            <a:avLst/>
            <a:gdLst/>
            <a:ahLst/>
            <a:cxnLst/>
            <a:rect r="r" b="b" t="t" l="l"/>
            <a:pathLst>
              <a:path h="1933575" w="3495675">
                <a:moveTo>
                  <a:pt x="0" y="0"/>
                </a:moveTo>
                <a:lnTo>
                  <a:pt x="3495675" y="0"/>
                </a:lnTo>
                <a:lnTo>
                  <a:pt x="3495675" y="1933575"/>
                </a:lnTo>
                <a:lnTo>
                  <a:pt x="0" y="1933575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0" t="0" r="0" b="0"/>
            </a:stretch>
          </a:blipFill>
        </p:spPr>
      </p:sp>
      <p:sp>
        <p:nvSpPr>
          <p:cNvPr name="TextBox 35" id="35"/>
          <p:cNvSpPr txBox="true"/>
          <p:nvPr/>
        </p:nvSpPr>
        <p:spPr>
          <a:xfrm rot="0">
            <a:off x="14246352" y="4719447"/>
            <a:ext cx="1901952" cy="457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55"/>
              </a:lnSpc>
            </a:pPr>
            <a:r>
              <a:rPr lang="en-US" b="true" sz="3045" spc="-152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3　　処理</a:t>
            </a:r>
          </a:p>
        </p:txBody>
      </p:sp>
      <p:sp>
        <p:nvSpPr>
          <p:cNvPr name="Freeform 36" id="36"/>
          <p:cNvSpPr/>
          <p:nvPr/>
        </p:nvSpPr>
        <p:spPr>
          <a:xfrm flipH="false" flipV="false" rot="0">
            <a:off x="14363700" y="5143500"/>
            <a:ext cx="666750" cy="857250"/>
          </a:xfrm>
          <a:custGeom>
            <a:avLst/>
            <a:gdLst/>
            <a:ahLst/>
            <a:cxnLst/>
            <a:rect r="r" b="b" t="t" l="l"/>
            <a:pathLst>
              <a:path h="857250" w="666750">
                <a:moveTo>
                  <a:pt x="0" y="0"/>
                </a:moveTo>
                <a:lnTo>
                  <a:pt x="666750" y="0"/>
                </a:lnTo>
                <a:lnTo>
                  <a:pt x="666750" y="857250"/>
                </a:lnTo>
                <a:lnTo>
                  <a:pt x="0" y="857250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0" t="0" r="0" b="0"/>
            </a:stretch>
          </a:blipFill>
        </p:spPr>
      </p:sp>
      <p:sp>
        <p:nvSpPr>
          <p:cNvPr name="Freeform 37" id="37"/>
          <p:cNvSpPr/>
          <p:nvPr/>
        </p:nvSpPr>
        <p:spPr>
          <a:xfrm flipH="false" flipV="false" rot="0">
            <a:off x="12620625" y="6429375"/>
            <a:ext cx="3495675" cy="1933575"/>
          </a:xfrm>
          <a:custGeom>
            <a:avLst/>
            <a:gdLst/>
            <a:ahLst/>
            <a:cxnLst/>
            <a:rect r="r" b="b" t="t" l="l"/>
            <a:pathLst>
              <a:path h="1933575" w="3495675">
                <a:moveTo>
                  <a:pt x="0" y="0"/>
                </a:moveTo>
                <a:lnTo>
                  <a:pt x="3495675" y="0"/>
                </a:lnTo>
                <a:lnTo>
                  <a:pt x="3495675" y="1933575"/>
                </a:lnTo>
                <a:lnTo>
                  <a:pt x="0" y="1933575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 l="0" t="0" r="0" b="0"/>
            </a:stretch>
          </a:blipFill>
        </p:spPr>
      </p:sp>
      <p:sp>
        <p:nvSpPr>
          <p:cNvPr name="TextBox 38" id="38"/>
          <p:cNvSpPr txBox="true"/>
          <p:nvPr/>
        </p:nvSpPr>
        <p:spPr>
          <a:xfrm rot="0">
            <a:off x="13203936" y="6796659"/>
            <a:ext cx="1572768" cy="438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85"/>
              </a:lnSpc>
            </a:pPr>
            <a:r>
              <a:rPr lang="en-US" b="true" sz="2904" spc="-145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4　　状態</a:t>
            </a:r>
          </a:p>
        </p:txBody>
      </p:sp>
      <p:sp>
        <p:nvSpPr>
          <p:cNvPr name="Freeform 39" id="39"/>
          <p:cNvSpPr/>
          <p:nvPr/>
        </p:nvSpPr>
        <p:spPr>
          <a:xfrm flipH="false" flipV="false" rot="0">
            <a:off x="12839700" y="7286625"/>
            <a:ext cx="876300" cy="647700"/>
          </a:xfrm>
          <a:custGeom>
            <a:avLst/>
            <a:gdLst/>
            <a:ahLst/>
            <a:cxnLst/>
            <a:rect r="r" b="b" t="t" l="l"/>
            <a:pathLst>
              <a:path h="647700" w="876300">
                <a:moveTo>
                  <a:pt x="0" y="0"/>
                </a:moveTo>
                <a:lnTo>
                  <a:pt x="876300" y="0"/>
                </a:lnTo>
                <a:lnTo>
                  <a:pt x="876300" y="647700"/>
                </a:lnTo>
                <a:lnTo>
                  <a:pt x="0" y="647700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l="0" t="0" r="0" b="0"/>
            </a:stretch>
          </a:blipFill>
        </p:spPr>
      </p:sp>
      <p:sp>
        <p:nvSpPr>
          <p:cNvPr name="TextBox 40" id="40"/>
          <p:cNvSpPr txBox="true"/>
          <p:nvPr/>
        </p:nvSpPr>
        <p:spPr>
          <a:xfrm rot="0">
            <a:off x="4041648" y="8695754"/>
            <a:ext cx="10863072" cy="1238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88"/>
              </a:lnSpc>
            </a:pPr>
            <a:r>
              <a:rPr lang="en-US" b="true" sz="4074" spc="-203">
                <a:solidFill>
                  <a:srgbClr val="FFFFFF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困りごとを7つの観点で整理すると、</a:t>
            </a:r>
          </a:p>
          <a:p>
            <a:pPr algn="ctr">
              <a:lnSpc>
                <a:spcPts val="4888"/>
              </a:lnSpc>
            </a:pPr>
            <a:r>
              <a:rPr lang="en-US" b="true" sz="4074" spc="-203">
                <a:solidFill>
                  <a:srgbClr val="FFFFFF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改善すべき仕事と必要な仕組み</a:t>
            </a:r>
            <a:r>
              <a:rPr lang="en-US" b="true" sz="4074" spc="-203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が見えてきます</a:t>
            </a:r>
            <a:r>
              <a:rPr lang="en-US" b="true" sz="4074" spc="-203">
                <a:solidFill>
                  <a:srgbClr val="FFFFFF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。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14758416" y="5399149"/>
            <a:ext cx="1847088" cy="2316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31"/>
              </a:lnSpc>
            </a:pPr>
            <a:r>
              <a:rPr lang="en-US" sz="1379" spc="-68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登録・承認・創当・変更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13716000" y="7528558"/>
            <a:ext cx="2029968" cy="2316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31"/>
              </a:lnSpc>
            </a:pPr>
            <a:r>
              <a:rPr lang="en-US" sz="1379" spc="-68" b="true">
                <a:solidFill>
                  <a:srgbClr val="002C5B"/>
                </a:solidFill>
                <a:latin typeface="ZEN角ゴシックNEW Bold"/>
                <a:ea typeface="ZEN角ゴシックNEW Bold"/>
                <a:cs typeface="ZEN角ゴシックNEW Bold"/>
                <a:sym typeface="ZEN角ゴシックNEW Bold"/>
              </a:rPr>
              <a:t>予約・進行中・完了・取消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DAHSgSZjGU0</dc:identifier>
  <dcterms:modified xsi:type="dcterms:W3CDTF">2011-08-01T06:04:30Z</dcterms:modified>
  <cp:revision>1</cp:revision>
  <dc:title>DX/AIセミナー 投影スライド（業務7観点）</dc:title>
</cp:coreProperties>
</file>